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embeddedFontLst>
    <p:embeddedFont>
      <p:font typeface="Century Gothic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9" roundtripDataSignature="AMtx7mg27qZwcxaZfzb3dwNi8kIDqKFG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537DF93-7310-4471-A424-30E106C81BD1}">
  <a:tblStyle styleId="{7537DF93-7310-4471-A424-30E106C81BD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6B60E465-2F52-479E-8904-6C7D63C8E037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E7E6"/>
          </a:solidFill>
        </a:fill>
      </a:tcStyle>
    </a:wholeTbl>
    <a:band1H>
      <a:tcTxStyle b="off" i="off"/>
      <a:tcStyle>
        <a:fill>
          <a:solidFill>
            <a:srgbClr val="E0CC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E0CCCA"/>
          </a:solidFill>
        </a:fill>
      </a:tcStyle>
    </a:band1V>
    <a:band2V>
      <a:tcTxStyle b="off" i="off"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CenturyGothic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CenturyGothic-italic.fntdata"/><Relationship Id="rId14" Type="http://schemas.openxmlformats.org/officeDocument/2006/relationships/slide" Target="slides/slide9.xml"/><Relationship Id="rId36" Type="http://schemas.openxmlformats.org/officeDocument/2006/relationships/font" Target="fonts/CenturyGothic-bold.fntdata"/><Relationship Id="rId17" Type="http://schemas.openxmlformats.org/officeDocument/2006/relationships/slide" Target="slides/slide12.xml"/><Relationship Id="rId39" Type="http://customschemas.google.com/relationships/presentationmetadata" Target="metadata"/><Relationship Id="rId16" Type="http://schemas.openxmlformats.org/officeDocument/2006/relationships/slide" Target="slides/slide11.xml"/><Relationship Id="rId38" Type="http://schemas.openxmlformats.org/officeDocument/2006/relationships/font" Target="fonts/CenturyGothic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7" name="Google Shape;21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4" name="Google Shape;22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0" name="Google Shape;230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9" name="Google Shape;239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9" name="Google Shape;249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9" name="Google Shape;25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5" name="Google Shape;26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1" name="Google Shape;28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8" name="Google Shape;288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5" name="Google Shape;295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7" name="Google Shape;16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2" name="Google Shape;30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9" name="Google Shape;30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5" name="Google Shape;31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1" name="Google Shape;321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7" name="Google Shape;32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3" name="Google Shape;333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9" name="Google Shape;339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5" name="Google Shape;345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1" name="Google Shape;351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7" name="Google Shape;357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0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40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4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4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0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0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1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41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14" name="Google Shape;114;p41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4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4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4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41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1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2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42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24" name="Google Shape;124;p4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4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42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2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3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43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1" name="Google Shape;131;p43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2" name="Google Shape;132;p4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4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4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4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3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4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4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1" name="Google Shape;141;p4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2" name="Google Shape;142;p4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4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4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4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45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9" name="Google Shape;149;p4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4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4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6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46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56" name="Google Shape;156;p4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4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4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3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3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35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9" name="Google Shape;69;p35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35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1" name="Google Shape;71;p3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6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8" name="Google Shape;78;p3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36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8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8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1" name="Google Shape;91;p38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3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3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9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9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39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3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9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9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30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30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30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30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30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30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30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30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30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30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0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30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30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30"/>
          <p:cNvGrpSpPr/>
          <p:nvPr/>
        </p:nvGrpSpPr>
        <p:grpSpPr>
          <a:xfrm>
            <a:off x="27222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30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0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30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30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30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30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30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30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30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30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0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30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" name="Google Shape;32;p3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3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30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3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3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3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-US"/>
              <a:t>Общие принципы сбора анамнеза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Невербальный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20" name="Google Shape;220;p10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Выражение лица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Тон голоса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Положение тела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Поведение</a:t>
            </a:r>
            <a:endParaRPr sz="2800"/>
          </a:p>
        </p:txBody>
      </p:sp>
      <p:sp>
        <p:nvSpPr>
          <p:cNvPr id="221" name="Google Shape;221;p10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?"/>
            </a:pPr>
            <a:r>
              <a:rPr lang="en-US" sz="2400"/>
              <a:t>Почему невербальные знаки важны?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</a:pPr>
            <a:r>
              <a:rPr b="1" lang="en-US">
                <a:solidFill>
                  <a:schemeClr val="accent1"/>
                </a:solidFill>
              </a:rPr>
              <a:t>Представление основных симптомов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27" name="Google Shape;227;p11"/>
          <p:cNvSpPr txBox="1"/>
          <p:nvPr>
            <p:ph idx="1" type="body"/>
          </p:nvPr>
        </p:nvSpPr>
        <p:spPr>
          <a:xfrm>
            <a:off x="965414" y="1264555"/>
            <a:ext cx="11226586" cy="5155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/>
              <a:t>Определить основную жалобу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/>
              <a:t>Уточнить детали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В чем проблема?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Какова характера этого симптома?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Как это влияет на пациента?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Почему у пациента это развилось? 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chemeClr val="accent1"/>
                </a:solidFill>
              </a:rPr>
              <a:t>В первой части интервью пациент должен вести обсуждение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chemeClr val="accent1"/>
                </a:solidFill>
              </a:rPr>
              <a:t>Но во второй части врач должен больше контролировать и задавать конкретные вопросы.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Найти основных симптомов</a:t>
            </a:r>
            <a:endParaRPr/>
          </a:p>
        </p:txBody>
      </p:sp>
      <p:sp>
        <p:nvSpPr>
          <p:cNvPr id="233" name="Google Shape;233;p12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Субъективные данные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34" name="Google Shape;234;p12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Что пациент говорит вам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Симптомы и история болезни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Основные жалобы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Обзор систем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Пациент расскажет свой анамнез своими словами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Важно ли, какие слова используются?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35" name="Google Shape;235;p12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Oбъективные данные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36" name="Google Shape;236;p12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Что вы обнаружите во время обследования,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лабораторная информация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Все результаты физикального обследования или признаки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Возможные вопросы</a:t>
            </a:r>
            <a:endParaRPr/>
          </a:p>
        </p:txBody>
      </p:sp>
      <p:sp>
        <p:nvSpPr>
          <p:cNvPr id="242" name="Google Shape;242;p13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Основные 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43" name="Google Shape;243;p13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Что беспокоит вас?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Как вы заболели?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Почему вы пришли к врачу?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Покажите мне где находится боль?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Когда вы заболели?</a:t>
            </a:r>
            <a:endParaRPr/>
          </a:p>
        </p:txBody>
      </p:sp>
      <p:sp>
        <p:nvSpPr>
          <p:cNvPr id="244" name="Google Shape;244;p13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Нежелательные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45" name="Google Shape;245;p13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Почему вы пришли только сейчас?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Вы принимаете лекарство?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У вас сжимающая боль в груди?</a:t>
            </a:r>
            <a:endParaRPr/>
          </a:p>
        </p:txBody>
      </p:sp>
      <p:sp>
        <p:nvSpPr>
          <p:cNvPr id="246" name="Google Shape;246;p13"/>
          <p:cNvSpPr txBox="1"/>
          <p:nvPr/>
        </p:nvSpPr>
        <p:spPr>
          <a:xfrm>
            <a:off x="2829827" y="5573027"/>
            <a:ext cx="7931217" cy="943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Какая разница?</a:t>
            </a:r>
            <a:endParaRPr/>
          </a:p>
        </p:txBody>
      </p:sp>
      <p:sp>
        <p:nvSpPr>
          <p:cNvPr id="252" name="Google Shape;252;p14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>
                <a:solidFill>
                  <a:schemeClr val="accent1"/>
                </a:solidFill>
              </a:rPr>
              <a:t>Болезнь</a:t>
            </a:r>
            <a:endParaRPr b="1" sz="2800">
              <a:solidFill>
                <a:schemeClr val="accent1"/>
              </a:solidFill>
            </a:endParaRPr>
          </a:p>
        </p:txBody>
      </p:sp>
      <p:sp>
        <p:nvSpPr>
          <p:cNvPr id="253" name="Google Shape;253;p14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Уникальный опыт пациента в болезни</a:t>
            </a:r>
            <a:endParaRPr/>
          </a:p>
        </p:txBody>
      </p:sp>
      <p:sp>
        <p:nvSpPr>
          <p:cNvPr id="254" name="Google Shape;254;p14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>
                <a:solidFill>
                  <a:schemeClr val="accent1"/>
                </a:solidFill>
              </a:rPr>
              <a:t>Заболевание</a:t>
            </a:r>
            <a:endParaRPr b="1" sz="2800">
              <a:solidFill>
                <a:schemeClr val="accent1"/>
              </a:solidFill>
            </a:endParaRPr>
          </a:p>
        </p:txBody>
      </p:sp>
      <p:sp>
        <p:nvSpPr>
          <p:cNvPr id="255" name="Google Shape;255;p14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Болезнь – биомедицинская причина болезни с точки зрения патофизиологии</a:t>
            </a:r>
            <a:endParaRPr/>
          </a:p>
        </p:txBody>
      </p:sp>
      <p:sp>
        <p:nvSpPr>
          <p:cNvPr id="256" name="Google Shape;256;p14"/>
          <p:cNvSpPr txBox="1"/>
          <p:nvPr/>
        </p:nvSpPr>
        <p:spPr>
          <a:xfrm>
            <a:off x="2743200" y="3888606"/>
            <a:ext cx="8643486" cy="17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пациент не является источником объективной информации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Он может что-то забыть, или запомнить неточно, или предложить свою версию причины болезни.   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Он может притворяться, преувеличивать или преуменьшать - намеренно или искренне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5"/>
          <p:cNvSpPr txBox="1"/>
          <p:nvPr>
            <p:ph type="title"/>
          </p:nvPr>
        </p:nvSpPr>
        <p:spPr>
          <a:xfrm>
            <a:off x="2129890" y="499534"/>
            <a:ext cx="10772775" cy="1030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11111"/>
              <a:buNone/>
            </a:pPr>
            <a:r>
              <a:rPr b="1" lang="en-US" sz="3240">
                <a:solidFill>
                  <a:schemeClr val="accent1"/>
                </a:solidFill>
              </a:rPr>
              <a:t>Квалифицированные методы собеседования</a:t>
            </a:r>
            <a:br>
              <a:rPr b="1" lang="en-US" sz="3240">
                <a:solidFill>
                  <a:schemeClr val="accent1"/>
                </a:solidFill>
              </a:rPr>
            </a:br>
            <a:endParaRPr b="1" sz="3240">
              <a:solidFill>
                <a:schemeClr val="accent1"/>
              </a:solidFill>
            </a:endParaRPr>
          </a:p>
        </p:txBody>
      </p:sp>
      <p:graphicFrame>
        <p:nvGraphicFramePr>
          <p:cNvPr id="262" name="Google Shape;262;p15"/>
          <p:cNvGraphicFramePr/>
          <p:nvPr/>
        </p:nvGraphicFramePr>
        <p:xfrm>
          <a:off x="945783" y="1828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{7537DF93-7310-4471-A424-30E106C81BD1}</a:tableStyleId>
              </a:tblPr>
              <a:tblGrid>
                <a:gridCol w="10681525"/>
              </a:tblGrid>
              <a:tr h="7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cap="none" strike="noStrike"/>
                        <a:t>● Активное слушание                ●Подтверждение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cap="none" strike="noStrike"/>
                        <a:t>● Эмпатические ответы             ●Партнерство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1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cap="none" strike="noStrike"/>
                        <a:t>● Направленный допрос             ● Общение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cap="none" strike="noStrike"/>
                        <a:t>● Невербальная коммуникация               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52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cap="none" strike="noStrike"/>
                        <a:t>● проверка пациента                               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2589213" y="2012157"/>
            <a:ext cx="8915401" cy="3899693"/>
            <a:chOff x="0" y="-121443"/>
            <a:chExt cx="8915401" cy="3899693"/>
          </a:xfrm>
        </p:grpSpPr>
        <p:sp>
          <p:nvSpPr>
            <p:cNvPr id="269" name="Google Shape;269;p16"/>
            <p:cNvSpPr/>
            <p:nvPr/>
          </p:nvSpPr>
          <p:spPr>
            <a:xfrm rot="-5400000">
              <a:off x="1284287" y="-1284287"/>
              <a:ext cx="1889125" cy="4457700"/>
            </a:xfrm>
            <a:prstGeom prst="round1Rect">
              <a:avLst>
                <a:gd fmla="val 16667" name="adj"/>
              </a:avLst>
            </a:prstGeom>
            <a:solidFill>
              <a:schemeClr val="accent5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6"/>
            <p:cNvSpPr txBox="1"/>
            <p:nvPr/>
          </p:nvSpPr>
          <p:spPr>
            <a:xfrm>
              <a:off x="0" y="0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 typeface="Arial"/>
                <a:buNone/>
              </a:pPr>
              <a:r>
                <a:rPr b="0" i="0" lang="en-US" sz="50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Основные</a:t>
              </a:r>
              <a:endParaRPr b="0" i="0" sz="5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457700" y="0"/>
              <a:ext cx="4457700" cy="1889125"/>
            </a:xfrm>
            <a:prstGeom prst="round1Rect">
              <a:avLst>
                <a:gd fmla="val 16667" name="adj"/>
              </a:avLst>
            </a:prstGeom>
            <a:solidFill>
              <a:srgbClr val="6DAB53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6"/>
            <p:cNvSpPr txBox="1"/>
            <p:nvPr/>
          </p:nvSpPr>
          <p:spPr>
            <a:xfrm>
              <a:off x="4122420" y="-121443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 typeface="Arial"/>
                <a:buNone/>
              </a:pPr>
              <a:r>
                <a:rPr b="0" i="0" lang="en-US" sz="50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Активные</a:t>
              </a:r>
              <a:endParaRPr b="0" i="0" sz="5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3" name="Google Shape;273;p16"/>
            <p:cNvSpPr/>
            <p:nvPr/>
          </p:nvSpPr>
          <p:spPr>
            <a:xfrm rot="10800000">
              <a:off x="0" y="1889125"/>
              <a:ext cx="4457700" cy="1889125"/>
            </a:xfrm>
            <a:prstGeom prst="round1Rect">
              <a:avLst>
                <a:gd fmla="val 16667" name="adj"/>
              </a:avLst>
            </a:prstGeom>
            <a:solidFill>
              <a:srgbClr val="5EAB68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6"/>
            <p:cNvSpPr txBox="1"/>
            <p:nvPr/>
          </p:nvSpPr>
          <p:spPr>
            <a:xfrm>
              <a:off x="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 typeface="Arial"/>
                <a:buNone/>
              </a:pPr>
              <a:r>
                <a:rPr b="0" i="0" lang="en-US" sz="50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Вторичный </a:t>
              </a:r>
              <a:endParaRPr b="0" i="0" sz="5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5" name="Google Shape;275;p16"/>
            <p:cNvSpPr/>
            <p:nvPr/>
          </p:nvSpPr>
          <p:spPr>
            <a:xfrm rot="5400000">
              <a:off x="5741987" y="604837"/>
              <a:ext cx="1889125" cy="4457700"/>
            </a:xfrm>
            <a:prstGeom prst="round1Rect">
              <a:avLst>
                <a:gd fmla="val 16667" name="adj"/>
              </a:avLst>
            </a:prstGeom>
            <a:solidFill>
              <a:srgbClr val="69AB8F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6"/>
            <p:cNvSpPr txBox="1"/>
            <p:nvPr/>
          </p:nvSpPr>
          <p:spPr>
            <a:xfrm>
              <a:off x="445770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 typeface="Arial"/>
                <a:buNone/>
              </a:pPr>
              <a:r>
                <a:rPr b="0" i="0" lang="en-US" sz="50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Выявленные</a:t>
              </a:r>
              <a:endParaRPr b="0" i="0" sz="5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3120390" y="1416843"/>
              <a:ext cx="2674620" cy="944562"/>
            </a:xfrm>
            <a:prstGeom prst="roundRect">
              <a:avLst>
                <a:gd fmla="val 16667" name="adj"/>
              </a:avLst>
            </a:prstGeom>
            <a:solidFill>
              <a:srgbClr val="DBE2CE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6"/>
            <p:cNvSpPr txBox="1"/>
            <p:nvPr/>
          </p:nvSpPr>
          <p:spPr>
            <a:xfrm>
              <a:off x="3166500" y="1462953"/>
              <a:ext cx="2582400" cy="8523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800"/>
                <a:buFont typeface="Century Gothic"/>
                <a:buNone/>
              </a:pPr>
              <a:r>
                <a:rPr b="1" i="0" lang="en-US" sz="2800" u="none" cap="none" strike="noStrike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Жалобы</a:t>
              </a:r>
              <a:endParaRPr b="1" i="0" sz="28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t/>
              </a:r>
              <a:endParaRPr b="0" i="0" sz="2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7"/>
          <p:cNvSpPr txBox="1"/>
          <p:nvPr>
            <p:ph type="title"/>
          </p:nvPr>
        </p:nvSpPr>
        <p:spPr>
          <a:xfrm>
            <a:off x="2226322" y="489907"/>
            <a:ext cx="10772775" cy="74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Основые жалобы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84" name="Google Shape;284;p17"/>
          <p:cNvSpPr txBox="1"/>
          <p:nvPr>
            <p:ph idx="1" type="body"/>
          </p:nvPr>
        </p:nvSpPr>
        <p:spPr>
          <a:xfrm>
            <a:off x="2226322" y="1498026"/>
            <a:ext cx="4857871" cy="5034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S </a:t>
            </a:r>
            <a:r>
              <a:rPr lang="en-US"/>
              <a:t>ite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O </a:t>
            </a:r>
            <a:r>
              <a:rPr lang="en-US"/>
              <a:t>nset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C </a:t>
            </a:r>
            <a:r>
              <a:rPr lang="en-US"/>
              <a:t>haracter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R </a:t>
            </a:r>
            <a:r>
              <a:rPr lang="en-US"/>
              <a:t>adiation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A </a:t>
            </a:r>
            <a:r>
              <a:rPr lang="en-US"/>
              <a:t>lleviating factors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T </a:t>
            </a:r>
            <a:r>
              <a:rPr lang="en-US"/>
              <a:t>iming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E </a:t>
            </a:r>
            <a:r>
              <a:rPr lang="en-US"/>
              <a:t>xacerbating factors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b="1" lang="en-US" sz="3200"/>
              <a:t>S </a:t>
            </a:r>
            <a:r>
              <a:rPr lang="en-US"/>
              <a:t>everity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5" name="Google Shape;285;p17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The events should be placed in chronological order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Identify and create a full medical picture of the individual 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Anamnesis morbi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91" name="Google Shape;291;p18"/>
          <p:cNvSpPr txBox="1"/>
          <p:nvPr>
            <p:ph idx="1" type="body"/>
          </p:nvPr>
        </p:nvSpPr>
        <p:spPr>
          <a:xfrm>
            <a:off x="1953928" y="1588168"/>
            <a:ext cx="4841508" cy="4735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начало болезни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порядок появления и изменение проявлений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частота и сезонность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результаты предыдущего лечения, особенно самолечение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причины этого обращения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/>
              <a:t>острое заболевание - </a:t>
            </a:r>
            <a:r>
              <a:rPr lang="en-US"/>
              <a:t>имеет значение ежечасное или даже поминутное развитие заболевание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/>
              <a:t>хронический - </a:t>
            </a:r>
            <a:r>
              <a:rPr lang="en-US"/>
              <a:t>дни, недели, месяцы</a:t>
            </a:r>
            <a:endParaRPr/>
          </a:p>
        </p:txBody>
      </p:sp>
      <p:sp>
        <p:nvSpPr>
          <p:cNvPr id="292" name="Google Shape;292;p18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</a:pPr>
            <a:r>
              <a:rPr b="1" lang="en-US">
                <a:solidFill>
                  <a:schemeClr val="accent1"/>
                </a:solidFill>
              </a:rPr>
              <a:t>Лекарство и история лечения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98" name="Google Shape;298;p1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Следует указать лекарства, включая название, дозу, способ применения и частоту использования.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Их действие 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 Воздействие на пациента   </a:t>
            </a:r>
            <a:endParaRPr/>
          </a:p>
        </p:txBody>
      </p:sp>
      <p:sp>
        <p:nvSpPr>
          <p:cNvPr id="299" name="Google Shape;299;p19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Необходимо регистрировать аллергию, включая специфические реакции на каждое лекарство, например сыпь или тошноту, а также аллергию на продукты питания, насекомых или факторы окружающей среды.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-US" sz="3240"/>
              <a:t>Медицина изучается у постели больного, а не в классе</a:t>
            </a:r>
            <a:br>
              <a:rPr lang="en-US" sz="3240"/>
            </a:br>
            <a:r>
              <a:rPr lang="en-US" sz="3240"/>
              <a:t>                                         </a:t>
            </a:r>
            <a:r>
              <a:rPr lang="en-US" sz="2790"/>
              <a:t>сэр Уильям Ослер</a:t>
            </a:r>
            <a:endParaRPr sz="1979"/>
          </a:p>
        </p:txBody>
      </p:sp>
      <p:sp>
        <p:nvSpPr>
          <p:cNvPr id="170" name="Google Shape;170;p2"/>
          <p:cNvSpPr txBox="1"/>
          <p:nvPr>
            <p:ph idx="1" type="body"/>
          </p:nvPr>
        </p:nvSpPr>
        <p:spPr>
          <a:xfrm>
            <a:off x="1501541" y="2157731"/>
            <a:ext cx="9928840" cy="441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?"/>
            </a:pPr>
            <a:r>
              <a:rPr b="1" lang="en-US" sz="2800">
                <a:solidFill>
                  <a:schemeClr val="accent1"/>
                </a:solidFill>
              </a:rPr>
              <a:t>Последовательность консультаций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Анамнез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Обследование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Объяснение пациенту полученных результатов 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Возможные диагнозы. Дифференциальная диагностика    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План ведение пациента (дальнейшие обследования и лечение)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Объяснения, план обследование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Показания к лечению и ведение, контрольное обследование и анализы 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Запись истории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</a:pPr>
            <a:r>
              <a:rPr b="1" lang="en-US">
                <a:solidFill>
                  <a:schemeClr val="accent1"/>
                </a:solidFill>
              </a:rPr>
              <a:t>Аллергический анамнез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05" name="Google Shape;305;p20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Как спросить?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пациент может принять за проявления аллергии что-то другое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>
                <a:solidFill>
                  <a:schemeClr val="accent1"/>
                </a:solidFill>
              </a:rPr>
              <a:t>Аллергические реакции на лекарства должны регистрироваться в истории болезни и ВЫДЕЛЯТЬСЯ!!!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06" name="Google Shape;306;p20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Нужно уточнить: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какие проявления?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когда?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что именно, в какой ситуации?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если у вас аллергия на препарат - на какой препарат, при каких обстоятельствах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Anamnesis vitae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12" name="Google Shape;312;p21"/>
          <p:cNvSpPr txBox="1"/>
          <p:nvPr>
            <p:ph idx="1" type="body"/>
          </p:nvPr>
        </p:nvSpPr>
        <p:spPr>
          <a:xfrm>
            <a:off x="676656" y="2011680"/>
            <a:ext cx="10753343" cy="4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 </a:t>
            </a:r>
            <a:r>
              <a:rPr b="1" lang="en-US"/>
              <a:t>Детские болезни: </a:t>
            </a:r>
            <a:r>
              <a:rPr lang="en-US"/>
              <a:t>К ним относятся корь, краснуха, паротит, коклюш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кашель, ветрянка, ревматизм, скарлатина и полиомиелит. Также включены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есть ли хронические детские болезни.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Для детей – история рождения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Заболевания взрослых: предоставьте информацию о болезнях взрослых по каждому из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четыре направления: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                        Медицинский, Хирургический, Акушерский / Гинекологический (для женщин), Психиатрический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/>
              <a:t>Поддержание здоровья</a:t>
            </a:r>
            <a:endParaRPr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Anamnesis vitae</a:t>
            </a:r>
            <a:endParaRPr/>
          </a:p>
        </p:txBody>
      </p:sp>
      <p:sp>
        <p:nvSpPr>
          <p:cNvPr id="318" name="Google Shape;318;p22"/>
          <p:cNvSpPr txBox="1"/>
          <p:nvPr>
            <p:ph idx="1" type="body"/>
          </p:nvPr>
        </p:nvSpPr>
        <p:spPr>
          <a:xfrm>
            <a:off x="676656" y="2011680"/>
            <a:ext cx="10883285" cy="4263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90"/>
              <a:buChar char="?"/>
            </a:pPr>
            <a:r>
              <a:rPr lang="en-US" sz="2590"/>
              <a:t>Курение - индекс курильщика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90"/>
              <a:buChar char="?"/>
            </a:pPr>
            <a:r>
              <a:rPr lang="en-US" sz="2590"/>
              <a:t>Алкоголь - сколько напитков в неделю</a:t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?"/>
            </a:pPr>
            <a:r>
              <a:rPr lang="en-US" sz="2590"/>
              <a:t>Аллергический анамнез</a:t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?"/>
            </a:pPr>
            <a:r>
              <a:rPr lang="en-US" sz="2590"/>
              <a:t>История семьи</a:t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?"/>
            </a:pPr>
            <a:r>
              <a:rPr lang="en-US" sz="2590"/>
              <a:t>Личный и социальный анамнез: образ жизни, эпидемиологический анамнез, история путешествий, род занятий, условия жизни, половой анамнез.</a:t>
            </a:r>
            <a:endParaRPr sz="1665"/>
          </a:p>
          <a:p>
            <a:pPr indent="-237172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Алкогольный анамнез</a:t>
            </a:r>
            <a:endParaRPr/>
          </a:p>
        </p:txBody>
      </p:sp>
      <p:sp>
        <p:nvSpPr>
          <p:cNvPr id="324" name="Google Shape;324;p23"/>
          <p:cNvSpPr txBox="1"/>
          <p:nvPr>
            <p:ph idx="1" type="body"/>
          </p:nvPr>
        </p:nvSpPr>
        <p:spPr>
          <a:xfrm>
            <a:off x="2290813" y="1424539"/>
            <a:ext cx="9307629" cy="4947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50"/>
              <a:buChar char="?"/>
            </a:pPr>
            <a:r>
              <a:rPr lang="en-US" sz="1850"/>
              <a:t>Вопросник  «CAGE» - это аббревиатура, образованная курсивом слов в вопроснике ((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?"/>
            </a:pPr>
            <a:r>
              <a:rPr b="1" lang="en-US" sz="2405">
                <a:solidFill>
                  <a:schemeClr val="accent1"/>
                </a:solidFill>
              </a:rPr>
              <a:t>cut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?"/>
            </a:pPr>
            <a:r>
              <a:rPr b="1" lang="en-US" sz="2405">
                <a:solidFill>
                  <a:schemeClr val="accent1"/>
                </a:solidFill>
              </a:rPr>
              <a:t>annoyed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?"/>
            </a:pPr>
            <a:r>
              <a:rPr b="1" lang="en-US" sz="2405">
                <a:solidFill>
                  <a:schemeClr val="accent1"/>
                </a:solidFill>
              </a:rPr>
              <a:t>Guilty eye</a:t>
            </a:r>
            <a:endParaRPr b="1" sz="2405">
              <a:solidFill>
                <a:schemeClr val="accent1"/>
              </a:solidFill>
            </a:endParaRPr>
          </a:p>
          <a:p>
            <a:pPr indent="-225425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r>
              <a:t/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?"/>
            </a:pPr>
            <a:r>
              <a:rPr lang="en-US" sz="1850"/>
              <a:t>CAGE - это простой скрининговый опросник для выявления потенциальных проблем с алкоголем. </a:t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?"/>
            </a:pPr>
            <a:r>
              <a:rPr lang="en-US" sz="1850"/>
              <a:t>Два ответа «да» считаются положительными для мужчин.; </a:t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?"/>
            </a:pPr>
            <a:r>
              <a:rPr lang="en-US" sz="1850"/>
              <a:t>одно «да» считается положительным для женщин. </a:t>
            </a:r>
            <a:endParaRPr sz="1850"/>
          </a:p>
          <a:p>
            <a:pPr indent="-225425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r>
              <a:t/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?"/>
            </a:pPr>
            <a:r>
              <a:rPr lang="en-US" sz="1850"/>
              <a:t>Обратите внимание: этот тест будет выставлен правильно только в том случае, если вы ответите на каждый из вопросов. </a:t>
            </a:r>
            <a:endParaRPr sz="185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30"/>
              <a:buNone/>
            </a:pPr>
            <a:r>
              <a:rPr lang="en-US" sz="2430"/>
              <a:t>Отметьте один ответ на каждый вопрос, который лучше всего описывает, как вы себя чувствовали и вели себя на протяжении всей жизни:</a:t>
            </a:r>
            <a:endParaRPr sz="3240"/>
          </a:p>
        </p:txBody>
      </p:sp>
      <p:sp>
        <p:nvSpPr>
          <p:cNvPr id="330" name="Google Shape;330;p2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Вы когда-нибудь чувствовали, что должны сократить употребление алкоголя?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 __Да __Нет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Люди раздражали вас критикой вашего употребления алкоголя?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_Да __Нет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Вы когда-нибудь чувствовали себя плохо или виноватыми из-за того, что пьете?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Pts val="1800"/>
              <a:buNone/>
            </a:pPr>
            <a:r>
              <a:rPr lang="en-US"/>
              <a:t>                                               _Да __Нет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Вы когда-нибудь пили первым делом с утра, чтобы успокоить нервы или избавиться от похмелья?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  __Да __Нет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Задача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36" name="Google Shape;336;p25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Разделиться на пары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Один из вас пациент, второй врач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Пациент обратился к врачу с проблемой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(вспомните настоящую проблему со здоровьем из своей жизни, например, SARS)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Врач должен собрать анамнез по плану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какие симптомы вы считаете ведущими?</a:t>
            </a:r>
            <a:endParaRPr/>
          </a:p>
        </p:txBody>
      </p:sp>
      <p:sp>
        <p:nvSpPr>
          <p:cNvPr id="342" name="Google Shape;342;p2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</a:pPr>
            <a:r>
              <a:rPr b="1" lang="en-US">
                <a:solidFill>
                  <a:schemeClr val="accent1"/>
                </a:solidFill>
              </a:rPr>
              <a:t>Синдром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48" name="Google Shape;348;p2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3330"/>
              <a:buChar char="?"/>
            </a:pPr>
            <a:r>
              <a:rPr lang="en-US" sz="3330"/>
              <a:t> Сочетание симптомов, </a:t>
            </a:r>
            <a:endParaRPr sz="3330"/>
          </a:p>
          <a:p>
            <a:pPr indent="-342900" lvl="0" marL="342900" rtl="0" algn="l">
              <a:lnSpc>
                <a:spcPct val="140000"/>
              </a:lnSpc>
              <a:spcBef>
                <a:spcPts val="2800"/>
              </a:spcBef>
              <a:spcAft>
                <a:spcPts val="0"/>
              </a:spcAft>
              <a:buSzPts val="3330"/>
              <a:buChar char="?"/>
            </a:pPr>
            <a:r>
              <a:rPr lang="en-US" sz="3330"/>
              <a:t>сочетается единым патогенезом, </a:t>
            </a:r>
            <a:endParaRPr sz="3330"/>
          </a:p>
          <a:p>
            <a:pPr indent="-342900" lvl="0" marL="342900" rtl="0" algn="l">
              <a:lnSpc>
                <a:spcPct val="140000"/>
              </a:lnSpc>
              <a:spcBef>
                <a:spcPts val="2800"/>
              </a:spcBef>
              <a:spcAft>
                <a:spcPts val="0"/>
              </a:spcAft>
              <a:buSzPts val="3330"/>
              <a:buChar char="?"/>
            </a:pPr>
            <a:r>
              <a:rPr lang="en-US" sz="3330"/>
              <a:t> характеризующий определенное патологическое состояние</a:t>
            </a:r>
            <a:endParaRPr sz="333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В какие синдромы они могут быть собраны?</a:t>
            </a:r>
            <a:endParaRPr/>
          </a:p>
        </p:txBody>
      </p:sp>
      <p:sp>
        <p:nvSpPr>
          <p:cNvPr id="354" name="Google Shape;354;p28"/>
          <p:cNvSpPr txBox="1"/>
          <p:nvPr>
            <p:ph idx="1" type="body"/>
          </p:nvPr>
        </p:nvSpPr>
        <p:spPr>
          <a:xfrm>
            <a:off x="3628724" y="2011680"/>
            <a:ext cx="7801657" cy="3766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?"/>
            </a:pPr>
            <a:r>
              <a:rPr b="1" lang="en-US" sz="4000"/>
              <a:t>Катаральный</a:t>
            </a:r>
            <a:endParaRPr b="1" sz="40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?"/>
            </a:pPr>
            <a:r>
              <a:rPr b="1" lang="en-US" sz="4000"/>
              <a:t>Лихорадка</a:t>
            </a:r>
            <a:endParaRPr b="1" sz="40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?"/>
            </a:pPr>
            <a:r>
              <a:rPr b="1" lang="en-US" sz="4000"/>
              <a:t>Интоксикация</a:t>
            </a:r>
            <a:endParaRPr b="1" sz="4000"/>
          </a:p>
          <a:p>
            <a:pPr indent="-88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b="1" sz="4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graphicFrame>
        <p:nvGraphicFramePr>
          <p:cNvPr id="360" name="Google Shape;360;p29"/>
          <p:cNvGraphicFramePr/>
          <p:nvPr/>
        </p:nvGraphicFramePr>
        <p:xfrm>
          <a:off x="2589213" y="21336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{6B60E465-2F52-479E-8904-6C7D63C8E037}</a:tableStyleId>
              </a:tblPr>
              <a:tblGrid>
                <a:gridCol w="2971800"/>
                <a:gridCol w="2971800"/>
                <a:gridCol w="29718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Part of anamnesis vitea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Detailes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Question to patient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Сбор анамнеза</a:t>
            </a:r>
            <a:endParaRPr/>
          </a:p>
        </p:txBody>
      </p:sp>
      <p:sp>
        <p:nvSpPr>
          <p:cNvPr id="176" name="Google Shape;176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?"/>
            </a:pPr>
            <a:r>
              <a:rPr lang="en-US" sz="2000"/>
              <a:t>Что в начале?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?"/>
            </a:pPr>
            <a:r>
              <a:rPr lang="en-US" sz="2000"/>
              <a:t>Лечение пациента начинается в тот момент, когда он подходит к постели или входит в кабинет.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Манера 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Одежда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Мытье рук  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Представлять себе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087" y="221055"/>
            <a:ext cx="4329089" cy="2880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82702" y="221055"/>
            <a:ext cx="4286250" cy="295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82702" y="3442986"/>
            <a:ext cx="4469231" cy="2974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19087" y="3323222"/>
            <a:ext cx="4329089" cy="3242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5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5545" y="230289"/>
            <a:ext cx="8651875" cy="6478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Начало приема</a:t>
            </a:r>
            <a:endParaRPr/>
          </a:p>
        </p:txBody>
      </p:sp>
      <p:sp>
        <p:nvSpPr>
          <p:cNvPr id="195" name="Google Shape;195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8108"/>
              <a:buFont typeface="Century Gothic"/>
              <a:buAutoNum type="arabicPeriod"/>
            </a:pPr>
            <a:r>
              <a:rPr b="1" lang="en-US" sz="3700"/>
              <a:t>Подготовка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8108"/>
              <a:buFont typeface="Century Gothic"/>
              <a:buAutoNum type="arabicPeriod"/>
            </a:pPr>
            <a:r>
              <a:rPr b="1" lang="en-US" sz="3700"/>
              <a:t>Установление начального взаимопонимания:</a:t>
            </a:r>
            <a:endParaRPr/>
          </a:p>
          <a:p>
            <a:pPr indent="0" lvl="4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None/>
            </a:pPr>
            <a:r>
              <a:rPr lang="en-US" sz="2590"/>
              <a:t>Приветствует пациента и получает имя пациента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Pct val="108108"/>
              <a:buNone/>
            </a:pPr>
            <a:r>
              <a:rPr b="1" lang="en-US" sz="2000"/>
              <a:t>     Представлять себе</a:t>
            </a:r>
            <a:endParaRPr/>
          </a:p>
          <a:p>
            <a:pPr indent="0" lvl="4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None/>
            </a:pPr>
            <a:r>
              <a:rPr lang="en-US" sz="2590"/>
              <a:t>Демонстрирует уважение и интерес, заботится о физическом комфорте пациента     </a:t>
            </a:r>
            <a:endParaRPr sz="222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Font typeface="Century Gothic"/>
              <a:buAutoNum type="arabicPeriod"/>
            </a:pPr>
            <a:r>
              <a:rPr b="1" lang="en-US" sz="3700"/>
              <a:t>Определите причины для консультации</a:t>
            </a:r>
            <a:endParaRPr sz="1665"/>
          </a:p>
          <a:p>
            <a:pPr indent="-2371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 sz="1665"/>
          </a:p>
          <a:p>
            <a:pPr indent="-2371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</a:pPr>
            <a:r>
              <a:rPr b="1" lang="en-US">
                <a:solidFill>
                  <a:schemeClr val="accent1"/>
                </a:solidFill>
              </a:rPr>
              <a:t>причины для консультации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01" name="Google Shape;201;p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lang="en-US"/>
              <a:t>•  </a:t>
            </a:r>
            <a:r>
              <a:rPr lang="en-US" sz="3200"/>
              <a:t>Они достигли предела толерантности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lang="en-US" sz="3200"/>
              <a:t>•  Они достигли предела своих тревог 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lang="en-US" sz="3200"/>
              <a:t>•  У них проблемы повседневной жизни, проявляющиеся как симптомы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lang="en-US" sz="3200"/>
              <a:t>•  Для профилактики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?"/>
            </a:pPr>
            <a:r>
              <a:rPr lang="en-US" sz="3200"/>
              <a:t>•  По административным причинам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План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07" name="Google Shape;207;p8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1. Общая информация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2. Основные жалобы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3. Настоящее заболевание – anamnesis morbi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4.Прошлое заболевание – anamnesis vitae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5. Семейный анамнез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6. Личный и социальный анамнез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?"/>
            </a:pPr>
            <a:r>
              <a:rPr lang="en-US" sz="2800"/>
              <a:t>7. Обзор систем</a:t>
            </a:r>
            <a:endParaRPr sz="2800"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 txBox="1"/>
          <p:nvPr>
            <p:ph type="title"/>
          </p:nvPr>
        </p:nvSpPr>
        <p:spPr>
          <a:xfrm>
            <a:off x="2284915" y="144532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11111"/>
              <a:buNone/>
            </a:pPr>
            <a:r>
              <a:rPr b="1" lang="en-US" sz="4320">
                <a:solidFill>
                  <a:schemeClr val="accent1"/>
                </a:solidFill>
              </a:rPr>
              <a:t>Общая информация - вводный вопрос</a:t>
            </a:r>
            <a:endParaRPr b="1" sz="4320">
              <a:solidFill>
                <a:schemeClr val="accent1"/>
              </a:solidFill>
            </a:endParaRPr>
          </a:p>
        </p:txBody>
      </p:sp>
      <p:sp>
        <p:nvSpPr>
          <p:cNvPr id="213" name="Google Shape;213;p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Имя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Возраст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Пол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Образование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Профессия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Семейный статус</a:t>
            </a:r>
            <a:endParaRPr b="1" sz="240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Вербальный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?"/>
            </a:pPr>
            <a:r>
              <a:rPr b="1" lang="en-US" sz="2400"/>
              <a:t>Невербальный</a:t>
            </a:r>
            <a:endParaRPr sz="450"/>
          </a:p>
        </p:txBody>
      </p:sp>
      <p:sp>
        <p:nvSpPr>
          <p:cNvPr id="214" name="Google Shape;214;p9"/>
          <p:cNvSpPr txBox="1"/>
          <p:nvPr>
            <p:ph idx="2" type="body"/>
          </p:nvPr>
        </p:nvSpPr>
        <p:spPr>
          <a:xfrm>
            <a:off x="6740758" y="1507245"/>
            <a:ext cx="4797841" cy="4200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108108"/>
              <a:buChar char="?"/>
            </a:pPr>
            <a:r>
              <a:rPr b="1" lang="en-US" sz="2400" u="sng"/>
              <a:t>Источник анамнеза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108108"/>
              <a:buChar char="?"/>
            </a:pPr>
            <a:r>
              <a:rPr lang="en-US" sz="2400"/>
              <a:t>—обычно пациент, но может быть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Char char="?"/>
            </a:pPr>
            <a:r>
              <a:rPr lang="en-US" sz="2400"/>
              <a:t>член семьи или друг, направление к специалисту или история болезни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Char char="?"/>
            </a:pPr>
            <a:r>
              <a:rPr lang="en-US" sz="2400"/>
              <a:t>При необходимости установите источник направление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Char char="?"/>
            </a:pPr>
            <a:r>
              <a:rPr lang="en-US" sz="2400"/>
              <a:t>может потребоваться письменный отчет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Char char="?"/>
            </a:pPr>
            <a:r>
              <a:rPr b="1" lang="en-US" sz="2400" u="sng"/>
              <a:t>Надежность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8108"/>
              <a:buChar char="?"/>
            </a:pPr>
            <a:r>
              <a:rPr lang="en-US" sz="2400"/>
              <a:t>Зависит от памяти, доверия и настроения пациента.</a:t>
            </a:r>
            <a:endParaRPr sz="4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Легкий дым">
  <a:themeElements>
    <a:clrScheme name="Легкий дым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2020-01-05T10:40:58Z</dcterms:created>
  <dc:creator>Gaukhar Kurmanova</dc:creator>
</cp:coreProperties>
</file>